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7" r:id="rId2"/>
    <p:sldId id="259" r:id="rId3"/>
    <p:sldId id="258" r:id="rId4"/>
    <p:sldId id="260" r:id="rId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03B"/>
    <a:srgbClr val="FFFFFF"/>
    <a:srgbClr val="4F81BD"/>
    <a:srgbClr val="5DA9DD"/>
    <a:srgbClr val="4267B2"/>
    <a:srgbClr val="FEF3D4"/>
    <a:srgbClr val="F8E08E"/>
    <a:srgbClr val="383333"/>
    <a:srgbClr val="C26E68"/>
    <a:srgbClr val="0099D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0930" autoAdjust="0"/>
  </p:normalViewPr>
  <p:slideViewPr>
    <p:cSldViewPr snapToGrid="0" snapToObjects="1">
      <p:cViewPr varScale="1">
        <p:scale>
          <a:sx n="69" d="100"/>
          <a:sy n="69" d="100"/>
        </p:scale>
        <p:origin x="930"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dirty="0"/>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6484476-5D44-4D4A-B47C-E43B882B9A78}" type="datetimeFigureOut">
              <a:rPr lang="es-MX" smtClean="0"/>
              <a:t>23/07/2019</a:t>
            </a:fld>
            <a:endParaRPr lang="es-MX"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4AE0176-1CB9-4E65-98E7-279CB4D91A81}" type="slidenum">
              <a:rPr lang="es-MX" smtClean="0"/>
              <a:t>‹#›</a:t>
            </a:fld>
            <a:endParaRPr lang="es-MX" dirty="0"/>
          </a:p>
        </p:txBody>
      </p:sp>
    </p:spTree>
    <p:extLst>
      <p:ext uri="{BB962C8B-B14F-4D97-AF65-F5344CB8AC3E}">
        <p14:creationId xmlns:p14="http://schemas.microsoft.com/office/powerpoint/2010/main" val="105828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Good afternoon, my name is Bernardo Martínez and on behalf of all the co-authors, I thank the organizers to for giving us the opportunity to present this study. I will present our work titled “Gaps in the continuum of care. Loss to follow-up and return to care: Who is at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see my contact information. I have no conflict of interest to disclose.</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objective of this work was to identify the factors associated with loss to follow-up and return to care in a cohort of patients from a tertiary center in Mexico City.</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B4AE0176-1CB9-4E65-98E7-279CB4D91A81}" type="slidenum">
              <a:rPr lang="es-MX" smtClean="0"/>
              <a:t>1</a:t>
            </a:fld>
            <a:endParaRPr lang="es-MX" dirty="0"/>
          </a:p>
        </p:txBody>
      </p:sp>
    </p:spTree>
    <p:extLst>
      <p:ext uri="{BB962C8B-B14F-4D97-AF65-F5344CB8AC3E}">
        <p14:creationId xmlns:p14="http://schemas.microsoft.com/office/powerpoint/2010/main" val="278166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Gaps in the continuum of care remain a problem. As we strive to reach de 90 90 90 goal, we must continue our effort to improve retention in care, which is a challenge and complex to achieve.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We divided our cohort in three groups, those continuously retained in care (they had at least a clinical visit within a 365 days period), those definitely lost to follow-up (those who at some point in time stopped their clinical and antiretroviral supply visits) and those returning to care after an initial loss to follow-up episode of at least a year (meaning that during at least a year they did not attend clinical or drug supply visits).  The latter group (represented in blue) is of special interest as it has been a poorly studied population so far. </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2,767 adult patients enrolled from 2000 to 2017 were included. The overall median follow-up was 5.4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63% belonged to the continuously retained in care group, 25% were classified as definitely lost to follow-up and 12% were grouped as those returning to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median follow-up time between the groups showed significant differences.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observed that 56% of the returning to care group presented at least one additional episode of loss to follow-up, and eventually, 34% of those returning to care presented a definitive lost to follow-up. </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registered demographic and clinical variables at enrollment. Considering the continuously retained in care group as a reference, important differences were observed between the 3 groups in the multivariate analysis. </a:t>
            </a:r>
          </a:p>
          <a:p>
            <a:r>
              <a:rPr lang="en-US" sz="1200" kern="1200" dirty="0">
                <a:solidFill>
                  <a:schemeClr val="tx1"/>
                </a:solidFill>
                <a:effectLst/>
                <a:latin typeface="+mn-lt"/>
                <a:ea typeface="+mn-ea"/>
                <a:cs typeface="+mn-cs"/>
              </a:rPr>
              <a:t>Loss to follow up groups were more likely to be enrolled at younger ages. They were less likely to be treatment naïve.  Additionally, taking the patients enrolled from 2000 to 2004 as reference, the probability of belonging to any of the LTFU groups decreased through time. </a:t>
            </a:r>
          </a:p>
          <a:p>
            <a:r>
              <a:rPr lang="en-US" sz="1200" kern="1200" dirty="0">
                <a:solidFill>
                  <a:schemeClr val="tx1"/>
                </a:solidFill>
                <a:effectLst/>
                <a:latin typeface="+mn-lt"/>
                <a:ea typeface="+mn-ea"/>
                <a:cs typeface="+mn-cs"/>
              </a:rPr>
              <a:t>Patients in the definitely lost to follow up group were more likely to report a non-sexual transmission mode as well as employment. </a:t>
            </a:r>
          </a:p>
          <a:p>
            <a:r>
              <a:rPr lang="en-US" sz="1200" kern="1200" dirty="0">
                <a:solidFill>
                  <a:schemeClr val="tx1"/>
                </a:solidFill>
                <a:effectLst/>
                <a:latin typeface="+mn-lt"/>
                <a:ea typeface="+mn-ea"/>
                <a:cs typeface="+mn-cs"/>
              </a:rPr>
              <a:t>Interestingly, the returning to care group patients were more likely to be enrolled with higher CD4 cell counts. No differences according to other variables, including initial ART regimen, were observed.  </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first graph, you can see the adjusted probability for remaining in care, which was different between the two loss to follow-up groups. The returning to care group participants were frequently lost to follow-up after one year in care, whereas the definitely lost to follow-up group were lost earlier in care (the median time to LTFU was less than a year in the latter group). The difference between groups was significant. </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second graph, considering only naïve patients and taking those retained in care group as a reference, a lower adjusted probability of antiretroviral treatment initiation was observed in both loss to follow-up groups, being those returning to care the least likely to initiate treatment. </a:t>
            </a:r>
          </a:p>
          <a:p>
            <a:r>
              <a:rPr lang="en-US" sz="1200" kern="1200" dirty="0">
                <a:solidFill>
                  <a:schemeClr val="tx1"/>
                </a:solidFill>
                <a:effectLst/>
                <a:latin typeface="+mn-lt"/>
                <a:ea typeface="+mn-ea"/>
                <a:cs typeface="+mn-cs"/>
              </a:rPr>
              <a:t>Treatment initiation took longer in both LTFU groups. </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B4AE0176-1CB9-4E65-98E7-279CB4D91A81}" type="slidenum">
              <a:rPr lang="es-MX" smtClean="0"/>
              <a:t>2</a:t>
            </a:fld>
            <a:endParaRPr lang="es-MX" dirty="0"/>
          </a:p>
        </p:txBody>
      </p:sp>
    </p:spTree>
    <p:extLst>
      <p:ext uri="{BB962C8B-B14F-4D97-AF65-F5344CB8AC3E}">
        <p14:creationId xmlns:p14="http://schemas.microsoft.com/office/powerpoint/2010/main" val="408266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According to our findings we can conclude that the CRIC, the definitely lost to follow-up and the returning to care groups were different.</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lost and returning to care, presented high rates of subsequent loss to follow-up and a third of them (34%) eventually was definitely lost to follow-up. This group of patients should be closely followed and differentiated, special strategies should be implemented.</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lost to follow-up groups were less likely to start antiretroviral treatment, which might reinforce the already proven benefit of early antiretroviral start; albeit, further research is needed in these different groups of care. We believe that early treatment initiation might act as a protective factor for LTFU.</a:t>
            </a:r>
          </a:p>
          <a:p>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Interestingly, a higher CD4 cell count at enrollment was more frequently observed in those lost to follow up and returning to care. Could it be that these patients are</a:t>
            </a:r>
            <a:r>
              <a:rPr lang="it-IT" sz="1200" kern="1200" dirty="0">
                <a:solidFill>
                  <a:schemeClr val="tx1"/>
                </a:solidFill>
                <a:effectLst/>
                <a:latin typeface="+mn-lt"/>
                <a:ea typeface="+mn-ea"/>
                <a:cs typeface="+mn-cs"/>
              </a:rPr>
              <a:t> feeling better and abandon care because of it?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Again, as further research is warranted, retention strategies must be implemented.</a:t>
            </a:r>
          </a:p>
          <a:p>
            <a:endParaRPr lang="it-IT" sz="1200" kern="1200" dirty="0">
              <a:solidFill>
                <a:schemeClr val="tx1"/>
              </a:solidFill>
              <a:effectLst/>
              <a:latin typeface="+mn-lt"/>
              <a:ea typeface="+mn-ea"/>
              <a:cs typeface="+mn-cs"/>
            </a:endParaRPr>
          </a:p>
          <a:p>
            <a:r>
              <a:rPr lang="it-IT" sz="1200" kern="1200">
                <a:solidFill>
                  <a:schemeClr val="tx1"/>
                </a:solidFill>
                <a:effectLst/>
                <a:latin typeface="+mn-lt"/>
                <a:ea typeface="+mn-ea"/>
                <a:cs typeface="+mn-cs"/>
              </a:rPr>
              <a:t>Thank you again, I’ll be happy to take any questions.</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B4AE0176-1CB9-4E65-98E7-279CB4D91A81}" type="slidenum">
              <a:rPr lang="es-MX" smtClean="0"/>
              <a:t>3</a:t>
            </a:fld>
            <a:endParaRPr lang="es-MX" dirty="0"/>
          </a:p>
        </p:txBody>
      </p:sp>
    </p:spTree>
    <p:extLst>
      <p:ext uri="{BB962C8B-B14F-4D97-AF65-F5344CB8AC3E}">
        <p14:creationId xmlns:p14="http://schemas.microsoft.com/office/powerpoint/2010/main" val="422595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4219"/>
            <a:ext cx="10363200" cy="1470025"/>
          </a:xfrm>
        </p:spPr>
        <p:txBody>
          <a:bodyPr>
            <a:normAutofit/>
          </a:bodyPr>
          <a:lstStyle/>
          <a:p>
            <a:r>
              <a:rPr lang="en-US" sz="3600" dirty="0"/>
              <a:t>Gaps in the continuum of care. Loss to follow-up and return to care: Who is at risk?</a:t>
            </a:r>
          </a:p>
        </p:txBody>
      </p:sp>
      <p:sp>
        <p:nvSpPr>
          <p:cNvPr id="3" name="Subtitle 2"/>
          <p:cNvSpPr>
            <a:spLocks noGrp="1"/>
          </p:cNvSpPr>
          <p:nvPr>
            <p:ph type="subTitle" idx="1"/>
          </p:nvPr>
        </p:nvSpPr>
        <p:spPr>
          <a:xfrm>
            <a:off x="1605133" y="2690404"/>
            <a:ext cx="8981735" cy="2040271"/>
          </a:xfrm>
        </p:spPr>
        <p:txBody>
          <a:bodyPr>
            <a:normAutofit/>
          </a:bodyPr>
          <a:lstStyle/>
          <a:p>
            <a:r>
              <a:rPr lang="en-US" sz="1800" b="1" u="sng" dirty="0"/>
              <a:t>B.A. Martínez-Guerra</a:t>
            </a:r>
            <a:r>
              <a:rPr lang="en-US" sz="1800" b="1" dirty="0"/>
              <a:t>, A. Camiro-Zúñiga, Y.N. Caro-Vega, P.F. Belaunzarán-Zamudio, J.G. Sierra-Madero, B.E. Crabtree-Ramírez </a:t>
            </a:r>
          </a:p>
          <a:p>
            <a:r>
              <a:rPr lang="en-US" sz="1600" dirty="0"/>
              <a:t>Infectious Diseases Department, Instituto Nacional de Ciencias Médicas y Nutrición Salvador Zubirán</a:t>
            </a:r>
          </a:p>
          <a:p>
            <a:r>
              <a:rPr lang="en-US" sz="1600" dirty="0"/>
              <a:t>Mexico City, Mexico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65" y="5238842"/>
            <a:ext cx="266777" cy="266777"/>
          </a:xfrm>
          <a:prstGeom prst="rect">
            <a:avLst/>
          </a:prstGeom>
        </p:spPr>
      </p:pic>
      <p:sp>
        <p:nvSpPr>
          <p:cNvPr id="6" name="Rectangle 5"/>
          <p:cNvSpPr/>
          <p:nvPr/>
        </p:nvSpPr>
        <p:spPr>
          <a:xfrm>
            <a:off x="4021337" y="5204353"/>
            <a:ext cx="4458849" cy="369332"/>
          </a:xfrm>
          <a:prstGeom prst="rect">
            <a:avLst/>
          </a:prstGeom>
        </p:spPr>
        <p:txBody>
          <a:bodyPr wrap="none">
            <a:spAutoFit/>
          </a:bodyPr>
          <a:lstStyle/>
          <a:p>
            <a:r>
              <a:rPr lang="en-US" b="1" dirty="0">
                <a:solidFill>
                  <a:schemeClr val="tx1">
                    <a:lumMod val="85000"/>
                    <a:lumOff val="15000"/>
                  </a:schemeClr>
                </a:solidFill>
              </a:rPr>
              <a:t>@BernardoAMarti           beramg@gmail.com</a:t>
            </a:r>
          </a:p>
        </p:txBody>
      </p:sp>
      <p:sp>
        <p:nvSpPr>
          <p:cNvPr id="8" name="Subtitle 2"/>
          <p:cNvSpPr txBox="1">
            <a:spLocks/>
          </p:cNvSpPr>
          <p:nvPr/>
        </p:nvSpPr>
        <p:spPr>
          <a:xfrm>
            <a:off x="1981200" y="5568344"/>
            <a:ext cx="8534400" cy="656342"/>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100" dirty="0">
                <a:solidFill>
                  <a:schemeClr val="tx1">
                    <a:lumMod val="85000"/>
                    <a:lumOff val="15000"/>
                  </a:schemeClr>
                </a:solidFill>
              </a:rPr>
              <a:t>No conflict of interest to disclose</a:t>
            </a:r>
          </a:p>
          <a:p>
            <a:r>
              <a:rPr lang="en-US" sz="1500" b="1" dirty="0">
                <a:solidFill>
                  <a:schemeClr val="tx1">
                    <a:lumMod val="85000"/>
                    <a:lumOff val="15000"/>
                  </a:schemeClr>
                </a:solidFill>
              </a:rPr>
              <a:t>Share your thoughts on this presentation with </a:t>
            </a:r>
            <a:r>
              <a:rPr lang="en-US" sz="2200" b="1" dirty="0">
                <a:solidFill>
                  <a:srgbClr val="FF0000"/>
                </a:solidFill>
              </a:rPr>
              <a:t>#IAS2019</a:t>
            </a:r>
          </a:p>
        </p:txBody>
      </p:sp>
      <p:pic>
        <p:nvPicPr>
          <p:cNvPr id="7" name="Imagen 6">
            <a:extLst>
              <a:ext uri="{FF2B5EF4-FFF2-40B4-BE49-F238E27FC236}">
                <a16:creationId xmlns:a16="http://schemas.microsoft.com/office/drawing/2014/main" id="{8017A02F-BD12-48AA-9079-49A8BAFFDB6B}"/>
              </a:ext>
            </a:extLst>
          </p:cNvPr>
          <p:cNvPicPr>
            <a:picLocks noChangeAspect="1"/>
          </p:cNvPicPr>
          <p:nvPr/>
        </p:nvPicPr>
        <p:blipFill>
          <a:blip r:embed="rId4"/>
          <a:stretch>
            <a:fillRect/>
          </a:stretch>
        </p:blipFill>
        <p:spPr>
          <a:xfrm>
            <a:off x="5458995" y="3920451"/>
            <a:ext cx="1274011" cy="1333268"/>
          </a:xfrm>
          <a:prstGeom prst="rect">
            <a:avLst/>
          </a:prstGeom>
        </p:spPr>
      </p:pic>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1FD03D89-8D0A-4A69-832A-E198CE8D2E82}"/>
              </a:ext>
            </a:extLst>
          </p:cNvPr>
          <p:cNvSpPr/>
          <p:nvPr/>
        </p:nvSpPr>
        <p:spPr>
          <a:xfrm>
            <a:off x="2088716" y="3109232"/>
            <a:ext cx="2626737" cy="2758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2"/>
                </a:solidFill>
                <a:latin typeface="Franklin Gothic Book" panose="020B0503020102020204" pitchFamily="34" charset="0"/>
              </a:rPr>
              <a:t>Poorly studied population</a:t>
            </a:r>
          </a:p>
        </p:txBody>
      </p:sp>
      <p:pic>
        <p:nvPicPr>
          <p:cNvPr id="34" name="Imagen 33">
            <a:extLst>
              <a:ext uri="{FF2B5EF4-FFF2-40B4-BE49-F238E27FC236}">
                <a16:creationId xmlns:a16="http://schemas.microsoft.com/office/drawing/2014/main" id="{7C79FCE9-C010-45EF-BA29-510EF8C02146}"/>
              </a:ext>
            </a:extLst>
          </p:cNvPr>
          <p:cNvPicPr>
            <a:picLocks noChangeAspect="1"/>
          </p:cNvPicPr>
          <p:nvPr/>
        </p:nvPicPr>
        <p:blipFill rotWithShape="1">
          <a:blip r:embed="rId3"/>
          <a:srcRect l="18369" r="9346" b="11790"/>
          <a:stretch/>
        </p:blipFill>
        <p:spPr>
          <a:xfrm>
            <a:off x="5074929" y="663113"/>
            <a:ext cx="7088791" cy="4863448"/>
          </a:xfrm>
          <a:prstGeom prst="rect">
            <a:avLst/>
          </a:prstGeom>
          <a:ln w="19050">
            <a:solidFill>
              <a:schemeClr val="tx1"/>
            </a:solidFill>
          </a:ln>
        </p:spPr>
      </p:pic>
      <p:sp>
        <p:nvSpPr>
          <p:cNvPr id="45" name="Rectángulo 44">
            <a:extLst>
              <a:ext uri="{FF2B5EF4-FFF2-40B4-BE49-F238E27FC236}">
                <a16:creationId xmlns:a16="http://schemas.microsoft.com/office/drawing/2014/main" id="{092DF494-4B09-4DC4-9ABC-A7DC68154F85}"/>
              </a:ext>
            </a:extLst>
          </p:cNvPr>
          <p:cNvSpPr/>
          <p:nvPr/>
        </p:nvSpPr>
        <p:spPr>
          <a:xfrm>
            <a:off x="10167039" y="4335887"/>
            <a:ext cx="1996681" cy="769441"/>
          </a:xfrm>
          <a:prstGeom prst="rect">
            <a:avLst/>
          </a:prstGeom>
          <a:solidFill>
            <a:srgbClr val="FFFFFF"/>
          </a:solidFill>
          <a:ln w="28575">
            <a:noFill/>
          </a:ln>
        </p:spPr>
        <p:txBody>
          <a:bodyPr wrap="square">
            <a:spAutoFit/>
          </a:bodyPr>
          <a:lstStyle/>
          <a:p>
            <a:pPr algn="ctr"/>
            <a:r>
              <a:rPr lang="en-US" sz="1100" dirty="0">
                <a:latin typeface="Arial Narrow" panose="020B0606020202030204" pitchFamily="34" charset="0"/>
              </a:rPr>
              <a:t>*Age, gender, mode of transmission, enrollment year, years of education, employment, CD4+ count, and Karnofsky score</a:t>
            </a:r>
          </a:p>
        </p:txBody>
      </p:sp>
      <p:sp>
        <p:nvSpPr>
          <p:cNvPr id="40" name="Rectángulo 39">
            <a:extLst>
              <a:ext uri="{FF2B5EF4-FFF2-40B4-BE49-F238E27FC236}">
                <a16:creationId xmlns:a16="http://schemas.microsoft.com/office/drawing/2014/main" id="{FB096317-B6DB-4511-872E-29134CA9FCD8}"/>
              </a:ext>
            </a:extLst>
          </p:cNvPr>
          <p:cNvSpPr/>
          <p:nvPr/>
        </p:nvSpPr>
        <p:spPr>
          <a:xfrm>
            <a:off x="5102840" y="5574846"/>
            <a:ext cx="7119413" cy="276999"/>
          </a:xfrm>
          <a:prstGeom prst="rect">
            <a:avLst/>
          </a:prstGeom>
          <a:solidFill>
            <a:schemeClr val="bg1">
              <a:alpha val="20000"/>
            </a:schemeClr>
          </a:solidFill>
          <a:ln w="28575">
            <a:noFill/>
          </a:ln>
        </p:spPr>
        <p:txBody>
          <a:bodyPr wrap="square">
            <a:spAutoFit/>
          </a:bodyPr>
          <a:lstStyle/>
          <a:p>
            <a:pPr algn="ctr"/>
            <a:r>
              <a:rPr lang="en-US" sz="1200" b="1" dirty="0">
                <a:latin typeface="Arial Narrow" panose="020B0606020202030204" pitchFamily="34" charset="0"/>
              </a:rPr>
              <a:t>The  </a:t>
            </a:r>
            <a:r>
              <a:rPr lang="en-US" sz="1200" b="1" dirty="0">
                <a:solidFill>
                  <a:schemeClr val="tx2"/>
                </a:solidFill>
                <a:latin typeface="Arial Narrow" panose="020B0606020202030204" pitchFamily="34" charset="0"/>
              </a:rPr>
              <a:t>RTC</a:t>
            </a:r>
            <a:r>
              <a:rPr lang="en-US" sz="1200" b="1" dirty="0">
                <a:latin typeface="Arial Narrow" panose="020B0606020202030204" pitchFamily="34" charset="0"/>
              </a:rPr>
              <a:t> group participants were frequently LTFU after the first year of care. </a:t>
            </a:r>
            <a:r>
              <a:rPr lang="en-US" sz="1200" b="1" dirty="0">
                <a:solidFill>
                  <a:srgbClr val="FF0000"/>
                </a:solidFill>
                <a:latin typeface="Arial Narrow" panose="020B0606020202030204" pitchFamily="34" charset="0"/>
              </a:rPr>
              <a:t>dLTFU </a:t>
            </a:r>
            <a:r>
              <a:rPr lang="en-US" sz="1200" b="1" dirty="0">
                <a:latin typeface="Arial Narrow" panose="020B0606020202030204" pitchFamily="34" charset="0"/>
              </a:rPr>
              <a:t>were LTFU earlier in care  </a:t>
            </a:r>
          </a:p>
        </p:txBody>
      </p:sp>
      <p:cxnSp>
        <p:nvCxnSpPr>
          <p:cNvPr id="84" name="Conector recto 83">
            <a:extLst>
              <a:ext uri="{FF2B5EF4-FFF2-40B4-BE49-F238E27FC236}">
                <a16:creationId xmlns:a16="http://schemas.microsoft.com/office/drawing/2014/main" id="{16686D82-D7D7-4191-9229-B00667D1A0A5}"/>
              </a:ext>
            </a:extLst>
          </p:cNvPr>
          <p:cNvCxnSpPr/>
          <p:nvPr/>
        </p:nvCxnSpPr>
        <p:spPr>
          <a:xfrm>
            <a:off x="3681179" y="2159093"/>
            <a:ext cx="0" cy="336752"/>
          </a:xfrm>
          <a:prstGeom prst="line">
            <a:avLst/>
          </a:prstGeom>
        </p:spPr>
        <p:style>
          <a:lnRef idx="2">
            <a:schemeClr val="dk1"/>
          </a:lnRef>
          <a:fillRef idx="0">
            <a:schemeClr val="dk1"/>
          </a:fillRef>
          <a:effectRef idx="1">
            <a:schemeClr val="dk1"/>
          </a:effectRef>
          <a:fontRef idx="minor">
            <a:schemeClr val="tx1"/>
          </a:fontRef>
        </p:style>
      </p:cxnSp>
      <p:sp>
        <p:nvSpPr>
          <p:cNvPr id="5" name="Flecha: a la derecha 4">
            <a:extLst>
              <a:ext uri="{FF2B5EF4-FFF2-40B4-BE49-F238E27FC236}">
                <a16:creationId xmlns:a16="http://schemas.microsoft.com/office/drawing/2014/main" id="{55FB2A4B-F1D5-4C39-BEE7-6755567118F6}"/>
              </a:ext>
            </a:extLst>
          </p:cNvPr>
          <p:cNvSpPr/>
          <p:nvPr/>
        </p:nvSpPr>
        <p:spPr>
          <a:xfrm>
            <a:off x="673038" y="1478528"/>
            <a:ext cx="3853623" cy="44983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Book" panose="020B0503020102020204" pitchFamily="34" charset="0"/>
              </a:rPr>
              <a:t>Constantly-retained in care (CRIC)</a:t>
            </a:r>
          </a:p>
        </p:txBody>
      </p:sp>
      <p:sp>
        <p:nvSpPr>
          <p:cNvPr id="8" name="Flecha: a la derecha 7">
            <a:extLst>
              <a:ext uri="{FF2B5EF4-FFF2-40B4-BE49-F238E27FC236}">
                <a16:creationId xmlns:a16="http://schemas.microsoft.com/office/drawing/2014/main" id="{5E7159D5-335D-407D-AFDC-99A7D9B7C363}"/>
              </a:ext>
            </a:extLst>
          </p:cNvPr>
          <p:cNvSpPr/>
          <p:nvPr/>
        </p:nvSpPr>
        <p:spPr>
          <a:xfrm>
            <a:off x="673041" y="2129532"/>
            <a:ext cx="2971493" cy="4498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Book" panose="020B0503020102020204" pitchFamily="34" charset="0"/>
              </a:rPr>
              <a:t>Definitively-lost to follow-up (dLTFU)</a:t>
            </a:r>
          </a:p>
        </p:txBody>
      </p:sp>
      <p:sp>
        <p:nvSpPr>
          <p:cNvPr id="9" name="Flecha: a la derecha 8">
            <a:extLst>
              <a:ext uri="{FF2B5EF4-FFF2-40B4-BE49-F238E27FC236}">
                <a16:creationId xmlns:a16="http://schemas.microsoft.com/office/drawing/2014/main" id="{D3F62EC2-2E4B-4D21-BE09-3B020D5EB76C}"/>
              </a:ext>
            </a:extLst>
          </p:cNvPr>
          <p:cNvSpPr/>
          <p:nvPr/>
        </p:nvSpPr>
        <p:spPr>
          <a:xfrm>
            <a:off x="669658" y="2741287"/>
            <a:ext cx="3853620" cy="44983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a:solidFill>
                  <a:schemeClr val="bg1"/>
                </a:solidFill>
                <a:latin typeface="Franklin Gothic Book" panose="020B0503020102020204" pitchFamily="34" charset="0"/>
              </a:rPr>
              <a:t>Returning to-care (RTC)</a:t>
            </a:r>
          </a:p>
        </p:txBody>
      </p:sp>
      <p:sp>
        <p:nvSpPr>
          <p:cNvPr id="3" name="Rectángulo 2">
            <a:extLst>
              <a:ext uri="{FF2B5EF4-FFF2-40B4-BE49-F238E27FC236}">
                <a16:creationId xmlns:a16="http://schemas.microsoft.com/office/drawing/2014/main" id="{483DFAF4-B003-479C-B9A3-5B28EEEF8689}"/>
              </a:ext>
            </a:extLst>
          </p:cNvPr>
          <p:cNvSpPr/>
          <p:nvPr/>
        </p:nvSpPr>
        <p:spPr>
          <a:xfrm>
            <a:off x="1133149" y="2808577"/>
            <a:ext cx="1332345" cy="2767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latin typeface="Franklin Gothic Book" panose="020B0503020102020204" pitchFamily="34" charset="0"/>
              </a:rPr>
              <a:t>≥1 yr abscence</a:t>
            </a:r>
          </a:p>
        </p:txBody>
      </p:sp>
      <p:cxnSp>
        <p:nvCxnSpPr>
          <p:cNvPr id="26" name="Conector recto 25">
            <a:extLst>
              <a:ext uri="{FF2B5EF4-FFF2-40B4-BE49-F238E27FC236}">
                <a16:creationId xmlns:a16="http://schemas.microsoft.com/office/drawing/2014/main" id="{0DEAE0BF-96B4-4D63-9355-68A16687BDA0}"/>
              </a:ext>
            </a:extLst>
          </p:cNvPr>
          <p:cNvCxnSpPr/>
          <p:nvPr/>
        </p:nvCxnSpPr>
        <p:spPr>
          <a:xfrm>
            <a:off x="1136029" y="2788983"/>
            <a:ext cx="0" cy="336752"/>
          </a:xfrm>
          <a:prstGeom prst="line">
            <a:avLst/>
          </a:prstGeom>
        </p:spPr>
        <p:style>
          <a:lnRef idx="2">
            <a:schemeClr val="dk1"/>
          </a:lnRef>
          <a:fillRef idx="0">
            <a:schemeClr val="dk1"/>
          </a:fillRef>
          <a:effectRef idx="1">
            <a:schemeClr val="dk1"/>
          </a:effectRef>
          <a:fontRef idx="minor">
            <a:schemeClr val="tx1"/>
          </a:fontRef>
        </p:style>
      </p:cxnSp>
      <p:cxnSp>
        <p:nvCxnSpPr>
          <p:cNvPr id="27" name="Conector recto 26">
            <a:extLst>
              <a:ext uri="{FF2B5EF4-FFF2-40B4-BE49-F238E27FC236}">
                <a16:creationId xmlns:a16="http://schemas.microsoft.com/office/drawing/2014/main" id="{0B001F19-4CF7-455D-8B03-A05B8ADEADAD}"/>
              </a:ext>
            </a:extLst>
          </p:cNvPr>
          <p:cNvCxnSpPr/>
          <p:nvPr/>
        </p:nvCxnSpPr>
        <p:spPr>
          <a:xfrm>
            <a:off x="2464087" y="2788983"/>
            <a:ext cx="0" cy="336752"/>
          </a:xfrm>
          <a:prstGeom prst="line">
            <a:avLst/>
          </a:prstGeom>
        </p:spPr>
        <p:style>
          <a:lnRef idx="2">
            <a:schemeClr val="dk1"/>
          </a:lnRef>
          <a:fillRef idx="0">
            <a:schemeClr val="dk1"/>
          </a:fillRef>
          <a:effectRef idx="1">
            <a:schemeClr val="dk1"/>
          </a:effectRef>
          <a:fontRef idx="minor">
            <a:schemeClr val="tx1"/>
          </a:fontRef>
        </p:style>
      </p:cxnSp>
      <p:sp>
        <p:nvSpPr>
          <p:cNvPr id="82" name="Rectángulo 81">
            <a:extLst>
              <a:ext uri="{FF2B5EF4-FFF2-40B4-BE49-F238E27FC236}">
                <a16:creationId xmlns:a16="http://schemas.microsoft.com/office/drawing/2014/main" id="{3342317E-F054-4E21-B1E0-1728B4BE260C}"/>
              </a:ext>
            </a:extLst>
          </p:cNvPr>
          <p:cNvSpPr/>
          <p:nvPr/>
        </p:nvSpPr>
        <p:spPr>
          <a:xfrm>
            <a:off x="33693" y="1006142"/>
            <a:ext cx="5008274" cy="237007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2" name="Rectángulo 31">
            <a:extLst>
              <a:ext uri="{FF2B5EF4-FFF2-40B4-BE49-F238E27FC236}">
                <a16:creationId xmlns:a16="http://schemas.microsoft.com/office/drawing/2014/main" id="{1CCCA252-5B5B-4E64-943B-FC7BD36172D3}"/>
              </a:ext>
            </a:extLst>
          </p:cNvPr>
          <p:cNvSpPr/>
          <p:nvPr/>
        </p:nvSpPr>
        <p:spPr>
          <a:xfrm>
            <a:off x="1216111" y="1377705"/>
            <a:ext cx="2699558" cy="307777"/>
          </a:xfrm>
          <a:prstGeom prst="rect">
            <a:avLst/>
          </a:prstGeom>
          <a:solidFill>
            <a:schemeClr val="bg1">
              <a:alpha val="20000"/>
            </a:schemeClr>
          </a:solidFill>
          <a:ln w="28575">
            <a:solidFill>
              <a:schemeClr val="tx1"/>
            </a:solidFill>
          </a:ln>
        </p:spPr>
        <p:txBody>
          <a:bodyPr wrap="square">
            <a:spAutoFit/>
          </a:bodyPr>
          <a:lstStyle/>
          <a:p>
            <a:pPr algn="ctr"/>
            <a:r>
              <a:rPr lang="en-US" sz="1400" b="1" dirty="0">
                <a:latin typeface="Arial Narrow" panose="020B0606020202030204" pitchFamily="34" charset="0"/>
              </a:rPr>
              <a:t>n=2,767 enrolled from 2000 to 2017</a:t>
            </a:r>
          </a:p>
        </p:txBody>
      </p:sp>
      <p:sp>
        <p:nvSpPr>
          <p:cNvPr id="37" name="Rectángulo 36">
            <a:extLst>
              <a:ext uri="{FF2B5EF4-FFF2-40B4-BE49-F238E27FC236}">
                <a16:creationId xmlns:a16="http://schemas.microsoft.com/office/drawing/2014/main" id="{9342F212-DEAA-4971-9A20-8AED9788B8F8}"/>
              </a:ext>
            </a:extLst>
          </p:cNvPr>
          <p:cNvSpPr/>
          <p:nvPr/>
        </p:nvSpPr>
        <p:spPr>
          <a:xfrm>
            <a:off x="1374964" y="1707726"/>
            <a:ext cx="2381852" cy="276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rPr>
              <a:t>Median FU 5.41 (1.86-10.02) yrs</a:t>
            </a:r>
          </a:p>
        </p:txBody>
      </p:sp>
      <p:sp>
        <p:nvSpPr>
          <p:cNvPr id="42" name="Rectángulo 41">
            <a:extLst>
              <a:ext uri="{FF2B5EF4-FFF2-40B4-BE49-F238E27FC236}">
                <a16:creationId xmlns:a16="http://schemas.microsoft.com/office/drawing/2014/main" id="{4A9F8D37-F07A-4F7E-BA46-55465108F82D}"/>
              </a:ext>
            </a:extLst>
          </p:cNvPr>
          <p:cNvSpPr/>
          <p:nvPr/>
        </p:nvSpPr>
        <p:spPr>
          <a:xfrm>
            <a:off x="120336" y="2403144"/>
            <a:ext cx="1796983" cy="2509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rPr>
              <a:t>6.38 (2.93-10.56) yrs*</a:t>
            </a:r>
          </a:p>
        </p:txBody>
      </p:sp>
      <p:sp>
        <p:nvSpPr>
          <p:cNvPr id="43" name="Rectángulo 42">
            <a:extLst>
              <a:ext uri="{FF2B5EF4-FFF2-40B4-BE49-F238E27FC236}">
                <a16:creationId xmlns:a16="http://schemas.microsoft.com/office/drawing/2014/main" id="{594EC319-BB42-4D98-AC70-FE3487E92E4D}"/>
              </a:ext>
            </a:extLst>
          </p:cNvPr>
          <p:cNvSpPr/>
          <p:nvPr/>
        </p:nvSpPr>
        <p:spPr>
          <a:xfrm>
            <a:off x="3223670" y="2406120"/>
            <a:ext cx="1796984" cy="2509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rPr>
              <a:t>9.47 (6.02-13.95) yrs*</a:t>
            </a:r>
          </a:p>
        </p:txBody>
      </p:sp>
      <p:sp>
        <p:nvSpPr>
          <p:cNvPr id="44" name="Rectángulo 43">
            <a:extLst>
              <a:ext uri="{FF2B5EF4-FFF2-40B4-BE49-F238E27FC236}">
                <a16:creationId xmlns:a16="http://schemas.microsoft.com/office/drawing/2014/main" id="{940D1DB9-A8A0-407E-BD87-2CFCD5F63150}"/>
              </a:ext>
            </a:extLst>
          </p:cNvPr>
          <p:cNvSpPr/>
          <p:nvPr/>
        </p:nvSpPr>
        <p:spPr>
          <a:xfrm>
            <a:off x="1667397" y="2406120"/>
            <a:ext cx="1796983" cy="2509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rPr>
              <a:t>0.91 (0.12-3.05) yrs*</a:t>
            </a:r>
          </a:p>
        </p:txBody>
      </p:sp>
      <p:cxnSp>
        <p:nvCxnSpPr>
          <p:cNvPr id="48" name="Conector recto 47">
            <a:extLst>
              <a:ext uri="{FF2B5EF4-FFF2-40B4-BE49-F238E27FC236}">
                <a16:creationId xmlns:a16="http://schemas.microsoft.com/office/drawing/2014/main" id="{B6C74374-B99D-40EE-A79B-BF141BB8878E}"/>
              </a:ext>
            </a:extLst>
          </p:cNvPr>
          <p:cNvCxnSpPr>
            <a:cxnSpLocks/>
            <a:stCxn id="37" idx="0"/>
            <a:endCxn id="30" idx="0"/>
          </p:cNvCxnSpPr>
          <p:nvPr/>
        </p:nvCxnSpPr>
        <p:spPr>
          <a:xfrm>
            <a:off x="2565890" y="1707726"/>
            <a:ext cx="0" cy="3401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Conector recto 50">
            <a:extLst>
              <a:ext uri="{FF2B5EF4-FFF2-40B4-BE49-F238E27FC236}">
                <a16:creationId xmlns:a16="http://schemas.microsoft.com/office/drawing/2014/main" id="{CB8AE9E8-0D9A-49FD-B10B-BC627D4D46C8}"/>
              </a:ext>
            </a:extLst>
          </p:cNvPr>
          <p:cNvCxnSpPr>
            <a:cxnSpLocks/>
          </p:cNvCxnSpPr>
          <p:nvPr/>
        </p:nvCxnSpPr>
        <p:spPr>
          <a:xfrm flipH="1">
            <a:off x="1018829" y="1947638"/>
            <a:ext cx="31033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Conector recto 56">
            <a:extLst>
              <a:ext uri="{FF2B5EF4-FFF2-40B4-BE49-F238E27FC236}">
                <a16:creationId xmlns:a16="http://schemas.microsoft.com/office/drawing/2014/main" id="{737490BC-CDAC-400C-A7F7-E7FEF239B5DD}"/>
              </a:ext>
            </a:extLst>
          </p:cNvPr>
          <p:cNvCxnSpPr>
            <a:cxnSpLocks/>
            <a:endCxn id="29" idx="0"/>
          </p:cNvCxnSpPr>
          <p:nvPr/>
        </p:nvCxnSpPr>
        <p:spPr>
          <a:xfrm>
            <a:off x="1018829" y="1947638"/>
            <a:ext cx="0" cy="10028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Conector recto 60">
            <a:extLst>
              <a:ext uri="{FF2B5EF4-FFF2-40B4-BE49-F238E27FC236}">
                <a16:creationId xmlns:a16="http://schemas.microsoft.com/office/drawing/2014/main" id="{04F4C10B-DD0C-4ED1-B4C4-32C869790F6F}"/>
              </a:ext>
            </a:extLst>
          </p:cNvPr>
          <p:cNvCxnSpPr>
            <a:cxnSpLocks/>
            <a:stCxn id="31" idx="0"/>
          </p:cNvCxnSpPr>
          <p:nvPr/>
        </p:nvCxnSpPr>
        <p:spPr>
          <a:xfrm flipV="1">
            <a:off x="4122163" y="1947638"/>
            <a:ext cx="0" cy="10028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ángulo 28">
            <a:extLst>
              <a:ext uri="{FF2B5EF4-FFF2-40B4-BE49-F238E27FC236}">
                <a16:creationId xmlns:a16="http://schemas.microsoft.com/office/drawing/2014/main" id="{3762C02B-280B-4A06-B35C-F0E32DE4CF22}"/>
              </a:ext>
            </a:extLst>
          </p:cNvPr>
          <p:cNvSpPr/>
          <p:nvPr/>
        </p:nvSpPr>
        <p:spPr>
          <a:xfrm>
            <a:off x="280409" y="2047918"/>
            <a:ext cx="1476839" cy="276999"/>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Narrow" panose="020B0606020202030204" pitchFamily="34" charset="0"/>
              </a:rPr>
              <a:t>CRIC= 1,746 (63%)</a:t>
            </a:r>
          </a:p>
        </p:txBody>
      </p:sp>
      <p:sp>
        <p:nvSpPr>
          <p:cNvPr id="30" name="Rectángulo 29">
            <a:extLst>
              <a:ext uri="{FF2B5EF4-FFF2-40B4-BE49-F238E27FC236}">
                <a16:creationId xmlns:a16="http://schemas.microsoft.com/office/drawing/2014/main" id="{489E8C03-1197-48E9-9899-751EB6C6532E}"/>
              </a:ext>
            </a:extLst>
          </p:cNvPr>
          <p:cNvSpPr/>
          <p:nvPr/>
        </p:nvSpPr>
        <p:spPr>
          <a:xfrm>
            <a:off x="1827470" y="2047918"/>
            <a:ext cx="1476839" cy="27699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Narrow" panose="020B0606020202030204" pitchFamily="34" charset="0"/>
              </a:rPr>
              <a:t>dLTFU= 677 (25%)</a:t>
            </a:r>
          </a:p>
        </p:txBody>
      </p:sp>
      <p:sp>
        <p:nvSpPr>
          <p:cNvPr id="31" name="Rectángulo 30">
            <a:extLst>
              <a:ext uri="{FF2B5EF4-FFF2-40B4-BE49-F238E27FC236}">
                <a16:creationId xmlns:a16="http://schemas.microsoft.com/office/drawing/2014/main" id="{E28CAE47-7C20-4C37-89C6-5DC6E4F6C187}"/>
              </a:ext>
            </a:extLst>
          </p:cNvPr>
          <p:cNvSpPr/>
          <p:nvPr/>
        </p:nvSpPr>
        <p:spPr>
          <a:xfrm>
            <a:off x="3383743" y="2047918"/>
            <a:ext cx="1476839" cy="27699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Narrow" panose="020B0606020202030204" pitchFamily="34" charset="0"/>
              </a:rPr>
              <a:t>RTC= 344 (12%)</a:t>
            </a:r>
          </a:p>
        </p:txBody>
      </p:sp>
      <p:sp>
        <p:nvSpPr>
          <p:cNvPr id="70" name="Rectángulo 69">
            <a:extLst>
              <a:ext uri="{FF2B5EF4-FFF2-40B4-BE49-F238E27FC236}">
                <a16:creationId xmlns:a16="http://schemas.microsoft.com/office/drawing/2014/main" id="{BC545CD6-AF33-41A8-96AE-A7EE1647A1BC}"/>
              </a:ext>
            </a:extLst>
          </p:cNvPr>
          <p:cNvSpPr/>
          <p:nvPr/>
        </p:nvSpPr>
        <p:spPr>
          <a:xfrm>
            <a:off x="3383743" y="2746113"/>
            <a:ext cx="1476839" cy="45926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Narrow" panose="020B0606020202030204" pitchFamily="34" charset="0"/>
              </a:rPr>
              <a:t>56% &gt;1 abscence</a:t>
            </a:r>
          </a:p>
          <a:p>
            <a:pPr algn="ctr"/>
            <a:r>
              <a:rPr lang="en-US" sz="1400" b="1" dirty="0">
                <a:solidFill>
                  <a:schemeClr val="tx1"/>
                </a:solidFill>
                <a:latin typeface="Arial Narrow" panose="020B0606020202030204" pitchFamily="34" charset="0"/>
              </a:rPr>
              <a:t>34% dLTFU</a:t>
            </a:r>
          </a:p>
        </p:txBody>
      </p:sp>
      <p:sp>
        <p:nvSpPr>
          <p:cNvPr id="71" name="Rectángulo 70">
            <a:extLst>
              <a:ext uri="{FF2B5EF4-FFF2-40B4-BE49-F238E27FC236}">
                <a16:creationId xmlns:a16="http://schemas.microsoft.com/office/drawing/2014/main" id="{7DA28BBF-2DA6-4703-B37F-2192608B3EEC}"/>
              </a:ext>
            </a:extLst>
          </p:cNvPr>
          <p:cNvSpPr/>
          <p:nvPr/>
        </p:nvSpPr>
        <p:spPr>
          <a:xfrm>
            <a:off x="507455" y="2822827"/>
            <a:ext cx="1022744" cy="29427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Narrow" panose="020B0606020202030204" pitchFamily="34" charset="0"/>
              </a:rPr>
              <a:t>*</a:t>
            </a:r>
            <a:r>
              <a:rPr lang="en-US" sz="1200" i="1" dirty="0">
                <a:solidFill>
                  <a:schemeClr val="tx1"/>
                </a:solidFill>
                <a:latin typeface="Arial Narrow" panose="020B0606020202030204" pitchFamily="34" charset="0"/>
              </a:rPr>
              <a:t>p&lt;001</a:t>
            </a:r>
          </a:p>
        </p:txBody>
      </p:sp>
      <p:sp>
        <p:nvSpPr>
          <p:cNvPr id="4" name="Title 3"/>
          <p:cNvSpPr>
            <a:spLocks noGrp="1"/>
          </p:cNvSpPr>
          <p:nvPr>
            <p:ph type="title"/>
          </p:nvPr>
        </p:nvSpPr>
        <p:spPr>
          <a:xfrm>
            <a:off x="797297" y="21056"/>
            <a:ext cx="3729368" cy="1162051"/>
          </a:xfrm>
        </p:spPr>
        <p:txBody>
          <a:bodyPr/>
          <a:lstStyle/>
          <a:p>
            <a:r>
              <a:rPr lang="en-US" dirty="0"/>
              <a:t>Gaps in the continuum of care. Loss to follow-up and return to care: Who is at risk?</a:t>
            </a:r>
          </a:p>
        </p:txBody>
      </p:sp>
      <p:cxnSp>
        <p:nvCxnSpPr>
          <p:cNvPr id="46" name="Conector recto 45">
            <a:extLst>
              <a:ext uri="{FF2B5EF4-FFF2-40B4-BE49-F238E27FC236}">
                <a16:creationId xmlns:a16="http://schemas.microsoft.com/office/drawing/2014/main" id="{69DA42B6-DCB0-4BE3-B0BB-C3C2772F04B6}"/>
              </a:ext>
            </a:extLst>
          </p:cNvPr>
          <p:cNvCxnSpPr>
            <a:cxnSpLocks/>
          </p:cNvCxnSpPr>
          <p:nvPr/>
        </p:nvCxnSpPr>
        <p:spPr>
          <a:xfrm flipV="1">
            <a:off x="196533" y="3363020"/>
            <a:ext cx="4803850" cy="125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3" name="Imagen 32">
            <a:extLst>
              <a:ext uri="{FF2B5EF4-FFF2-40B4-BE49-F238E27FC236}">
                <a16:creationId xmlns:a16="http://schemas.microsoft.com/office/drawing/2014/main" id="{7E801FB3-5C70-44F1-81A1-EECF475D37DD}"/>
              </a:ext>
            </a:extLst>
          </p:cNvPr>
          <p:cNvPicPr>
            <a:picLocks noChangeAspect="1"/>
          </p:cNvPicPr>
          <p:nvPr/>
        </p:nvPicPr>
        <p:blipFill rotWithShape="1">
          <a:blip r:embed="rId4"/>
          <a:srcRect l="18214" t="2011" r="3511" b="13877"/>
          <a:stretch/>
        </p:blipFill>
        <p:spPr>
          <a:xfrm>
            <a:off x="5068310" y="663113"/>
            <a:ext cx="7088792" cy="4877066"/>
          </a:xfrm>
          <a:prstGeom prst="rect">
            <a:avLst/>
          </a:prstGeom>
          <a:ln w="19050">
            <a:solidFill>
              <a:schemeClr val="tx1"/>
            </a:solidFill>
          </a:ln>
        </p:spPr>
      </p:pic>
      <p:sp>
        <p:nvSpPr>
          <p:cNvPr id="38" name="Rectángulo 37">
            <a:extLst>
              <a:ext uri="{FF2B5EF4-FFF2-40B4-BE49-F238E27FC236}">
                <a16:creationId xmlns:a16="http://schemas.microsoft.com/office/drawing/2014/main" id="{66443100-8A42-4F45-9745-71F11B3A228A}"/>
              </a:ext>
            </a:extLst>
          </p:cNvPr>
          <p:cNvSpPr/>
          <p:nvPr/>
        </p:nvSpPr>
        <p:spPr>
          <a:xfrm>
            <a:off x="1475447" y="3148240"/>
            <a:ext cx="2699558" cy="276999"/>
          </a:xfrm>
          <a:prstGeom prst="rect">
            <a:avLst/>
          </a:prstGeom>
          <a:noFill/>
          <a:ln w="28575">
            <a:noFill/>
          </a:ln>
        </p:spPr>
        <p:txBody>
          <a:bodyPr wrap="square">
            <a:spAutoFit/>
          </a:bodyPr>
          <a:lstStyle/>
          <a:p>
            <a:pPr algn="ctr"/>
            <a:r>
              <a:rPr lang="en-US" sz="1200" b="1" dirty="0">
                <a:latin typeface="Arial Narrow" panose="020B0606020202030204" pitchFamily="34" charset="0"/>
              </a:rPr>
              <a:t>Variables at enrollment</a:t>
            </a:r>
          </a:p>
        </p:txBody>
      </p:sp>
      <p:sp>
        <p:nvSpPr>
          <p:cNvPr id="39" name="Rectángulo 38">
            <a:extLst>
              <a:ext uri="{FF2B5EF4-FFF2-40B4-BE49-F238E27FC236}">
                <a16:creationId xmlns:a16="http://schemas.microsoft.com/office/drawing/2014/main" id="{F6DB33AF-E5B6-4C6E-A8B8-61A807357BE3}"/>
              </a:ext>
            </a:extLst>
          </p:cNvPr>
          <p:cNvSpPr/>
          <p:nvPr/>
        </p:nvSpPr>
        <p:spPr>
          <a:xfrm>
            <a:off x="5138243" y="5811012"/>
            <a:ext cx="7042580" cy="276999"/>
          </a:xfrm>
          <a:prstGeom prst="rect">
            <a:avLst/>
          </a:prstGeom>
          <a:solidFill>
            <a:schemeClr val="bg1">
              <a:alpha val="20000"/>
            </a:schemeClr>
          </a:solidFill>
          <a:ln w="28575">
            <a:noFill/>
          </a:ln>
        </p:spPr>
        <p:txBody>
          <a:bodyPr wrap="square">
            <a:spAutoFit/>
          </a:bodyPr>
          <a:lstStyle/>
          <a:p>
            <a:pPr algn="ctr"/>
            <a:r>
              <a:rPr lang="en-US" sz="1200" b="1" dirty="0">
                <a:latin typeface="Arial Narrow" panose="020B0606020202030204" pitchFamily="34" charset="0"/>
              </a:rPr>
              <a:t>Groups with loss to follow-up were less likely to start ART. The </a:t>
            </a:r>
            <a:r>
              <a:rPr lang="en-US" sz="1200" b="1" dirty="0">
                <a:solidFill>
                  <a:schemeClr val="tx2"/>
                </a:solidFill>
                <a:latin typeface="Arial Narrow" panose="020B0606020202030204" pitchFamily="34" charset="0"/>
              </a:rPr>
              <a:t>RTC</a:t>
            </a:r>
            <a:r>
              <a:rPr lang="en-US" sz="1200" b="1" dirty="0">
                <a:latin typeface="Arial Narrow" panose="020B0606020202030204" pitchFamily="34" charset="0"/>
              </a:rPr>
              <a:t> group was the least likely to start treatment</a:t>
            </a:r>
          </a:p>
        </p:txBody>
      </p:sp>
      <p:sp>
        <p:nvSpPr>
          <p:cNvPr id="2" name="Rectángulo 1">
            <a:extLst>
              <a:ext uri="{FF2B5EF4-FFF2-40B4-BE49-F238E27FC236}">
                <a16:creationId xmlns:a16="http://schemas.microsoft.com/office/drawing/2014/main" id="{E00DD1A5-7001-4EB8-A678-3A15604F5064}"/>
              </a:ext>
            </a:extLst>
          </p:cNvPr>
          <p:cNvSpPr/>
          <p:nvPr/>
        </p:nvSpPr>
        <p:spPr>
          <a:xfrm>
            <a:off x="6096000" y="703117"/>
            <a:ext cx="3275215" cy="2361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chemeClr val="tx1"/>
                </a:solidFill>
                <a:latin typeface="Arial Narrow" panose="020B0606020202030204" pitchFamily="34" charset="0"/>
              </a:rPr>
              <a:t>Adjusted* time to ART initiation</a:t>
            </a:r>
          </a:p>
        </p:txBody>
      </p:sp>
      <p:sp>
        <p:nvSpPr>
          <p:cNvPr id="41" name="Rectángulo 40">
            <a:extLst>
              <a:ext uri="{FF2B5EF4-FFF2-40B4-BE49-F238E27FC236}">
                <a16:creationId xmlns:a16="http://schemas.microsoft.com/office/drawing/2014/main" id="{1E608957-453A-4F61-A8DB-090F7B8DF951}"/>
              </a:ext>
            </a:extLst>
          </p:cNvPr>
          <p:cNvSpPr/>
          <p:nvPr/>
        </p:nvSpPr>
        <p:spPr>
          <a:xfrm>
            <a:off x="10015870" y="4502002"/>
            <a:ext cx="1996681" cy="938719"/>
          </a:xfrm>
          <a:prstGeom prst="rect">
            <a:avLst/>
          </a:prstGeom>
          <a:solidFill>
            <a:srgbClr val="FFFFFF"/>
          </a:solidFill>
          <a:ln w="28575">
            <a:noFill/>
          </a:ln>
        </p:spPr>
        <p:txBody>
          <a:bodyPr wrap="square">
            <a:spAutoFit/>
          </a:bodyPr>
          <a:lstStyle/>
          <a:p>
            <a:pPr algn="ctr"/>
            <a:r>
              <a:rPr lang="en-US" sz="1100" dirty="0">
                <a:latin typeface="Arial Narrow" panose="020B0606020202030204" pitchFamily="34" charset="0"/>
              </a:rPr>
              <a:t>*Age, gender, mode of transmission, enrollment year, years of education, employment, CD4+ count, and Karnofsky score  in naïve patients</a:t>
            </a:r>
          </a:p>
        </p:txBody>
      </p:sp>
      <p:graphicFrame>
        <p:nvGraphicFramePr>
          <p:cNvPr id="35" name="Tabla 34">
            <a:extLst>
              <a:ext uri="{FF2B5EF4-FFF2-40B4-BE49-F238E27FC236}">
                <a16:creationId xmlns:a16="http://schemas.microsoft.com/office/drawing/2014/main" id="{F674287E-C253-4B80-A18A-5F83AFDB2150}"/>
              </a:ext>
            </a:extLst>
          </p:cNvPr>
          <p:cNvGraphicFramePr>
            <a:graphicFrameLocks noGrp="1"/>
          </p:cNvGraphicFramePr>
          <p:nvPr>
            <p:extLst>
              <p:ext uri="{D42A27DB-BD31-4B8C-83A1-F6EECF244321}">
                <p14:modId xmlns:p14="http://schemas.microsoft.com/office/powerpoint/2010/main" val="253298231"/>
              </p:ext>
            </p:extLst>
          </p:nvPr>
        </p:nvGraphicFramePr>
        <p:xfrm>
          <a:off x="179449" y="3362630"/>
          <a:ext cx="4836174" cy="2747772"/>
        </p:xfrm>
        <a:graphic>
          <a:graphicData uri="http://schemas.openxmlformats.org/drawingml/2006/table">
            <a:tbl>
              <a:tblPr firstRow="1" firstCol="1" bandRow="1">
                <a:tableStyleId>{5C22544A-7EE6-4342-B048-85BDC9FD1C3A}</a:tableStyleId>
              </a:tblPr>
              <a:tblGrid>
                <a:gridCol w="1340930">
                  <a:extLst>
                    <a:ext uri="{9D8B030D-6E8A-4147-A177-3AD203B41FA5}">
                      <a16:colId xmlns:a16="http://schemas.microsoft.com/office/drawing/2014/main" val="4152278930"/>
                    </a:ext>
                  </a:extLst>
                </a:gridCol>
                <a:gridCol w="1264157">
                  <a:extLst>
                    <a:ext uri="{9D8B030D-6E8A-4147-A177-3AD203B41FA5}">
                      <a16:colId xmlns:a16="http://schemas.microsoft.com/office/drawing/2014/main" val="3896529403"/>
                    </a:ext>
                  </a:extLst>
                </a:gridCol>
                <a:gridCol w="461049">
                  <a:extLst>
                    <a:ext uri="{9D8B030D-6E8A-4147-A177-3AD203B41FA5}">
                      <a16:colId xmlns:a16="http://schemas.microsoft.com/office/drawing/2014/main" val="2500525750"/>
                    </a:ext>
                  </a:extLst>
                </a:gridCol>
                <a:gridCol w="1281041">
                  <a:extLst>
                    <a:ext uri="{9D8B030D-6E8A-4147-A177-3AD203B41FA5}">
                      <a16:colId xmlns:a16="http://schemas.microsoft.com/office/drawing/2014/main" val="1271183677"/>
                    </a:ext>
                  </a:extLst>
                </a:gridCol>
                <a:gridCol w="488997">
                  <a:extLst>
                    <a:ext uri="{9D8B030D-6E8A-4147-A177-3AD203B41FA5}">
                      <a16:colId xmlns:a16="http://schemas.microsoft.com/office/drawing/2014/main" val="1184234760"/>
                    </a:ext>
                  </a:extLst>
                </a:gridCol>
              </a:tblGrid>
              <a:tr h="356835">
                <a:tc>
                  <a:txBody>
                    <a:bodyPr/>
                    <a:lstStyle/>
                    <a:p>
                      <a:pPr algn="l">
                        <a:lnSpc>
                          <a:spcPct val="130000"/>
                        </a:lnSpc>
                        <a:spcAft>
                          <a:spcPts val="0"/>
                        </a:spcAft>
                        <a:tabLst>
                          <a:tab pos="616585" algn="l"/>
                        </a:tabLst>
                      </a:pPr>
                      <a:r>
                        <a:rPr lang="en-US" sz="1100" b="1" i="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Multivariate analysis</a:t>
                      </a:r>
                    </a:p>
                    <a:p>
                      <a:pPr algn="l">
                        <a:lnSpc>
                          <a:spcPct val="130000"/>
                        </a:lnSpc>
                        <a:spcAft>
                          <a:spcPts val="0"/>
                        </a:spcAft>
                        <a:tabLst>
                          <a:tab pos="616585" algn="l"/>
                        </a:tabLst>
                      </a:pPr>
                      <a:r>
                        <a:rPr lang="en-US" sz="1200" b="1" i="0" noProof="0" dirty="0">
                          <a:solidFill>
                            <a:srgbClr val="00B050"/>
                          </a:solidFill>
                          <a:effectLst/>
                          <a:latin typeface="Arial Narrow" panose="020B0606020202030204" pitchFamily="34" charset="0"/>
                          <a:ea typeface="Calibri" panose="020F0502020204030204" pitchFamily="34" charset="0"/>
                          <a:cs typeface="Arial" panose="020B0604020202020204" pitchFamily="34" charset="0"/>
                        </a:rPr>
                        <a:t>CRIC</a:t>
                      </a: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as reference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tab pos="616585" algn="l"/>
                        </a:tabLst>
                        <a:defRPr/>
                      </a:pPr>
                      <a:r>
                        <a:rPr lang="en-US" sz="1200" b="1" i="1" noProof="0" dirty="0">
                          <a:solidFill>
                            <a:srgbClr val="FF0000"/>
                          </a:solidFill>
                          <a:effectLst/>
                          <a:latin typeface="Arial Narrow" panose="020B0606020202030204" pitchFamily="34" charset="0"/>
                        </a:rPr>
                        <a:t>dLTFU </a:t>
                      </a:r>
                      <a:r>
                        <a:rPr lang="en-US" sz="1200" b="0" i="1" noProof="0" dirty="0">
                          <a:solidFill>
                            <a:schemeClr val="tx1"/>
                          </a:solidFill>
                          <a:effectLst/>
                          <a:latin typeface="Arial Narrow" panose="020B0606020202030204" pitchFamily="34" charset="0"/>
                        </a:rPr>
                        <a:t>HR(95%IC)</a:t>
                      </a:r>
                      <a:endParaRPr lang="en-US" sz="1200" b="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tab pos="616585" algn="l"/>
                        </a:tabLst>
                        <a:defRPr/>
                      </a:pPr>
                      <a:r>
                        <a:rPr lang="en-US" sz="1200" b="0" i="1" noProof="0" dirty="0">
                          <a:solidFill>
                            <a:schemeClr val="tx1"/>
                          </a:solidFill>
                          <a:effectLst/>
                          <a:latin typeface="Arial Narrow" panose="020B0606020202030204" pitchFamily="34" charset="0"/>
                        </a:rPr>
                        <a:t>p</a:t>
                      </a:r>
                      <a:endParaRPr lang="en-US" sz="1200" b="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tab pos="616585" algn="l"/>
                        </a:tabLst>
                        <a:defRPr/>
                      </a:pPr>
                      <a:r>
                        <a:rPr lang="en-US" sz="1200" b="1" i="1" noProof="0" dirty="0">
                          <a:solidFill>
                            <a:schemeClr val="tx2"/>
                          </a:solidFill>
                          <a:effectLst/>
                          <a:latin typeface="Arial Narrow" panose="020B0606020202030204" pitchFamily="34" charset="0"/>
                        </a:rPr>
                        <a:t>RTC</a:t>
                      </a:r>
                      <a:r>
                        <a:rPr lang="en-US" sz="1200" b="0" i="1" noProof="0" dirty="0">
                          <a:solidFill>
                            <a:schemeClr val="tx1"/>
                          </a:solidFill>
                          <a:effectLst/>
                          <a:latin typeface="Arial Narrow" panose="020B0606020202030204" pitchFamily="34" charset="0"/>
                        </a:rPr>
                        <a:t> HR(95%IC)</a:t>
                      </a:r>
                      <a:endParaRPr lang="en-US" sz="1200" b="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tab pos="616585" algn="l"/>
                        </a:tabLst>
                        <a:defRPr/>
                      </a:pPr>
                      <a:r>
                        <a:rPr lang="en-US" sz="1200" b="0" i="1" noProof="0" dirty="0">
                          <a:solidFill>
                            <a:schemeClr val="tx1"/>
                          </a:solidFill>
                          <a:effectLst/>
                          <a:latin typeface="Arial Narrow" panose="020B0606020202030204" pitchFamily="34" charset="0"/>
                        </a:rPr>
                        <a:t>p</a:t>
                      </a:r>
                      <a:endParaRPr lang="en-US" sz="1200" b="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71471"/>
                  </a:ext>
                </a:extLst>
              </a:tr>
              <a:tr h="149638">
                <a:tc>
                  <a:txBody>
                    <a:bodyPr/>
                    <a:lstStyle/>
                    <a:p>
                      <a:pPr algn="l">
                        <a:lnSpc>
                          <a:spcPct val="130000"/>
                        </a:lnSpc>
                        <a:spcAft>
                          <a:spcPts val="0"/>
                        </a:spcAft>
                        <a:tabLst>
                          <a:tab pos="616585" algn="l"/>
                        </a:tabLst>
                      </a:pPr>
                      <a:r>
                        <a:rPr lang="en-US" sz="1200" noProof="0" dirty="0">
                          <a:solidFill>
                            <a:schemeClr val="tx1"/>
                          </a:solidFill>
                          <a:effectLst/>
                          <a:latin typeface="Arial Narrow" panose="020B0606020202030204" pitchFamily="34" charset="0"/>
                        </a:rPr>
                        <a:t>Age</a:t>
                      </a: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0.87 (0.77-0.98)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0.02</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0.72 (0.62-0.84)</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2720618469"/>
                  </a:ext>
                </a:extLst>
              </a:tr>
              <a:tr h="149800">
                <a:tc>
                  <a:txBody>
                    <a:bodyPr/>
                    <a:lstStyle/>
                    <a:p>
                      <a:pPr algn="l">
                        <a:lnSpc>
                          <a:spcPct val="130000"/>
                        </a:lnSpc>
                        <a:spcAft>
                          <a:spcPts val="0"/>
                        </a:spcAft>
                        <a:tabLst>
                          <a:tab pos="616585" algn="l"/>
                        </a:tabLst>
                      </a:pPr>
                      <a:r>
                        <a:rPr lang="en-US" sz="1200" b="1" noProof="0" dirty="0">
                          <a:solidFill>
                            <a:schemeClr val="tx1"/>
                          </a:solidFill>
                          <a:effectLst/>
                          <a:latin typeface="Arial Narrow" panose="020B0606020202030204" pitchFamily="34" charset="0"/>
                        </a:rPr>
                        <a:t>Non-sexual T. Mode</a:t>
                      </a:r>
                      <a:endParaRPr lang="en-US" sz="1200" b="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1.88 (1.05-3.37)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0.03</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0.37 (0.13-1.04)</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b="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0.06</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30336267"/>
                  </a:ext>
                </a:extLst>
              </a:tr>
              <a:tr h="149800">
                <a:tc gridSpan="3">
                  <a:txBody>
                    <a:bodyPr/>
                    <a:lstStyle/>
                    <a:p>
                      <a:pPr algn="l">
                        <a:lnSpc>
                          <a:spcPct val="130000"/>
                        </a:lnSpc>
                        <a:spcAft>
                          <a:spcPts val="0"/>
                        </a:spcAft>
                        <a:tabLst>
                          <a:tab pos="616585" algn="l"/>
                        </a:tabLst>
                      </a:pPr>
                      <a:r>
                        <a:rPr lang="en-US" sz="1200" noProof="0" dirty="0">
                          <a:solidFill>
                            <a:schemeClr val="tx1"/>
                          </a:solidFill>
                          <a:effectLst/>
                          <a:latin typeface="Arial Narrow" panose="020B0606020202030204" pitchFamily="34" charset="0"/>
                        </a:rPr>
                        <a:t>Enrollment year</a:t>
                      </a:r>
                      <a:r>
                        <a:rPr lang="en-US" sz="1200" baseline="0" noProof="0" dirty="0">
                          <a:solidFill>
                            <a:schemeClr val="tx1"/>
                          </a:solidFill>
                          <a:effectLst/>
                          <a:latin typeface="Arial Narrow" panose="020B0606020202030204" pitchFamily="34" charset="0"/>
                        </a:rPr>
                        <a:t> </a:t>
                      </a:r>
                      <a:r>
                        <a:rPr lang="en-US" sz="900" b="0" i="1" baseline="0" noProof="0" dirty="0">
                          <a:solidFill>
                            <a:schemeClr val="tx1"/>
                          </a:solidFill>
                          <a:effectLst/>
                          <a:latin typeface="Arial Narrow" panose="020B0606020202030204" pitchFamily="34" charset="0"/>
                        </a:rPr>
                        <a:t>Enrolled form 2000 to 2004 as reference</a:t>
                      </a:r>
                      <a:r>
                        <a:rPr lang="en-US" sz="900" b="0" i="1" noProof="0" dirty="0">
                          <a:solidFill>
                            <a:schemeClr val="tx1"/>
                          </a:solidFill>
                          <a:effectLst/>
                          <a:latin typeface="Arial Narrow" panose="020B0606020202030204" pitchFamily="34" charset="0"/>
                        </a:rPr>
                        <a:t> </a:t>
                      </a:r>
                      <a:endParaRPr lang="en-US" sz="1200" b="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hMerge="1">
                  <a:txBody>
                    <a:bodyPr/>
                    <a:lstStyle/>
                    <a:p>
                      <a:pPr algn="ctr">
                        <a:lnSpc>
                          <a:spcPct val="130000"/>
                        </a:lnSpc>
                        <a:spcAft>
                          <a:spcPts val="0"/>
                        </a:spcAft>
                        <a:tabLst>
                          <a:tab pos="616585" algn="l"/>
                        </a:tabLst>
                      </a:pP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hMerge="1">
                  <a:txBody>
                    <a:bodyPr/>
                    <a:lstStyle/>
                    <a:p>
                      <a:pPr algn="ctr">
                        <a:lnSpc>
                          <a:spcPct val="130000"/>
                        </a:lnSpc>
                        <a:spcAft>
                          <a:spcPts val="0"/>
                        </a:spcAft>
                        <a:tabLst>
                          <a:tab pos="616585" algn="l"/>
                        </a:tabLst>
                      </a:pPr>
                      <a:endParaRPr lang="en-US" sz="120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rPr>
                        <a:t> </a:t>
                      </a: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i="1" noProof="0" dirty="0">
                          <a:solidFill>
                            <a:schemeClr val="tx1"/>
                          </a:solidFill>
                          <a:effectLst/>
                          <a:latin typeface="Arial Narrow" panose="020B0606020202030204" pitchFamily="34" charset="0"/>
                        </a:rPr>
                        <a:t> </a:t>
                      </a:r>
                      <a:endParaRPr lang="en-US" sz="120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2750056325"/>
                  </a:ext>
                </a:extLst>
              </a:tr>
              <a:tr h="149638">
                <a:tc>
                  <a:txBody>
                    <a:bodyPr/>
                    <a:lstStyle/>
                    <a:p>
                      <a:pPr algn="l">
                        <a:lnSpc>
                          <a:spcPct val="130000"/>
                        </a:lnSpc>
                        <a:spcAft>
                          <a:spcPts val="0"/>
                        </a:spcAft>
                        <a:tabLst>
                          <a:tab pos="616585" algn="l"/>
                        </a:tabLst>
                      </a:pPr>
                      <a:r>
                        <a:rPr lang="en-US" sz="1200" b="0" noProof="0" dirty="0">
                          <a:solidFill>
                            <a:schemeClr val="tx1"/>
                          </a:solidFill>
                          <a:effectLst/>
                          <a:latin typeface="Arial Narrow" panose="020B0606020202030204" pitchFamily="34" charset="0"/>
                        </a:rPr>
                        <a:t>2005 to 2008</a:t>
                      </a:r>
                      <a:endParaRPr lang="en-US" sz="1200" b="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0.62 (0.46-0.84)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0.32 (0.22-0.46)</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tab pos="616585" algn="l"/>
                        </a:tabLst>
                        <a:defRPr/>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3308527547"/>
                  </a:ext>
                </a:extLst>
              </a:tr>
              <a:tr h="149638">
                <a:tc>
                  <a:txBody>
                    <a:bodyPr/>
                    <a:lstStyle/>
                    <a:p>
                      <a:pPr algn="l">
                        <a:lnSpc>
                          <a:spcPct val="130000"/>
                        </a:lnSpc>
                        <a:spcAft>
                          <a:spcPts val="0"/>
                        </a:spcAft>
                        <a:tabLst>
                          <a:tab pos="616585" algn="l"/>
                        </a:tabLst>
                      </a:pPr>
                      <a:r>
                        <a:rPr lang="en-US" sz="1200" b="0" noProof="0" dirty="0">
                          <a:solidFill>
                            <a:schemeClr val="tx1"/>
                          </a:solidFill>
                          <a:effectLst/>
                          <a:latin typeface="Arial Narrow" panose="020B0606020202030204" pitchFamily="34" charset="0"/>
                        </a:rPr>
                        <a:t>2009 to 2012</a:t>
                      </a:r>
                      <a:endParaRPr lang="en-US" sz="1200" b="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0.43 (0.31-0.60)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tab pos="616585" algn="l"/>
                        </a:tabLst>
                        <a:defRPr/>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0.21 (0.14-0.32)</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tab pos="616585" algn="l"/>
                        </a:tabLst>
                        <a:defRPr/>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901486623"/>
                  </a:ext>
                </a:extLst>
              </a:tr>
              <a:tr h="165946">
                <a:tc>
                  <a:txBody>
                    <a:bodyPr/>
                    <a:lstStyle/>
                    <a:p>
                      <a:pPr algn="l">
                        <a:lnSpc>
                          <a:spcPct val="130000"/>
                        </a:lnSpc>
                        <a:spcAft>
                          <a:spcPts val="0"/>
                        </a:spcAft>
                        <a:tabLst>
                          <a:tab pos="616585" algn="l"/>
                        </a:tabLst>
                      </a:pPr>
                      <a:r>
                        <a:rPr lang="en-US" sz="1200" b="0" noProof="0" dirty="0">
                          <a:solidFill>
                            <a:schemeClr val="tx1"/>
                          </a:solidFill>
                          <a:effectLst/>
                          <a:latin typeface="Arial Narrow" panose="020B0606020202030204" pitchFamily="34" charset="0"/>
                        </a:rPr>
                        <a:t>2013 to 2017</a:t>
                      </a:r>
                      <a:endParaRPr lang="en-US" sz="1200" b="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0.21 (0.15-0.29)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tab pos="616585" algn="l"/>
                        </a:tabLst>
                        <a:defRPr/>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0.06 (0.04-0.10)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tab pos="616585" algn="l"/>
                        </a:tabLst>
                        <a:defRPr/>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2927269454"/>
                  </a:ext>
                </a:extLst>
              </a:tr>
              <a:tr h="149800">
                <a:tc>
                  <a:txBody>
                    <a:bodyPr/>
                    <a:lstStyle/>
                    <a:p>
                      <a:pPr algn="l">
                        <a:lnSpc>
                          <a:spcPct val="130000"/>
                        </a:lnSpc>
                        <a:spcAft>
                          <a:spcPts val="0"/>
                        </a:spcAft>
                        <a:tabLst>
                          <a:tab pos="616585" algn="l"/>
                        </a:tabLst>
                      </a:pPr>
                      <a:r>
                        <a:rPr lang="en-US" sz="1200" noProof="0" dirty="0">
                          <a:solidFill>
                            <a:schemeClr val="tx1"/>
                          </a:solidFill>
                          <a:effectLst/>
                          <a:latin typeface="Arial Narrow" panose="020B0606020202030204" pitchFamily="34" charset="0"/>
                        </a:rPr>
                        <a:t>No employment</a:t>
                      </a: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0.74 (0.58-0.95)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0.02</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0.85 (0.63-1.15)</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0.29</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49540755"/>
                  </a:ext>
                </a:extLst>
              </a:tr>
              <a:tr h="149800">
                <a:tc>
                  <a:txBody>
                    <a:bodyPr/>
                    <a:lstStyle/>
                    <a:p>
                      <a:pPr algn="l">
                        <a:lnSpc>
                          <a:spcPct val="130000"/>
                        </a:lnSpc>
                        <a:spcAft>
                          <a:spcPts val="0"/>
                        </a:spcAft>
                        <a:tabLst>
                          <a:tab pos="616585" algn="l"/>
                        </a:tabLst>
                      </a:pPr>
                      <a:r>
                        <a:rPr lang="en-US" sz="1200" b="1" noProof="0" dirty="0">
                          <a:solidFill>
                            <a:schemeClr val="tx1"/>
                          </a:solidFill>
                          <a:effectLst/>
                          <a:latin typeface="Arial Narrow" panose="020B0606020202030204" pitchFamily="34" charset="0"/>
                        </a:rPr>
                        <a:t>CD4+ ≥350 c/uL</a:t>
                      </a:r>
                      <a:endParaRPr lang="en-US" sz="1200" b="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0.87 (0.65-1.16)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0.33</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2.53 (1.82-3.52)</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1808018407"/>
                  </a:ext>
                </a:extLst>
              </a:tr>
              <a:tr h="149638">
                <a:tc>
                  <a:txBody>
                    <a:bodyPr/>
                    <a:lstStyle/>
                    <a:p>
                      <a:pPr algn="l">
                        <a:lnSpc>
                          <a:spcPct val="130000"/>
                        </a:lnSpc>
                        <a:spcAft>
                          <a:spcPts val="0"/>
                        </a:spcAft>
                        <a:tabLst>
                          <a:tab pos="616585" algn="l"/>
                        </a:tabLst>
                      </a:pPr>
                      <a:r>
                        <a:rPr lang="en-US" sz="1200" noProof="0" dirty="0">
                          <a:solidFill>
                            <a:schemeClr val="tx1"/>
                          </a:solidFill>
                          <a:effectLst/>
                          <a:latin typeface="Arial Narrow" panose="020B0606020202030204" pitchFamily="34" charset="0"/>
                        </a:rPr>
                        <a:t>Treatment </a:t>
                      </a:r>
                      <a:r>
                        <a:rPr lang="en-US" sz="1200" noProof="0" dirty="0" smtClean="0">
                          <a:solidFill>
                            <a:schemeClr val="tx1"/>
                          </a:solidFill>
                          <a:effectLst/>
                          <a:latin typeface="Arial Narrow" panose="020B0606020202030204" pitchFamily="34" charset="0"/>
                        </a:rPr>
                        <a:t>naïve</a:t>
                      </a: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0.49 (0.38-0.64)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0.58 (0.42-0.79)</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130000"/>
                        </a:lnSpc>
                        <a:spcAft>
                          <a:spcPts val="0"/>
                        </a:spcAft>
                        <a:tabLst>
                          <a:tab pos="616585" algn="l"/>
                        </a:tabLst>
                      </a:pPr>
                      <a:r>
                        <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&lt;0.01</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13398498"/>
                  </a:ext>
                </a:extLst>
              </a:tr>
              <a:tr h="124447">
                <a:tc gridSpan="5">
                  <a:txBody>
                    <a:bodyPr/>
                    <a:lstStyle/>
                    <a:p>
                      <a:pPr algn="just"/>
                      <a:r>
                        <a:rPr lang="en-US" sz="1000" b="0" dirty="0" smtClean="0">
                          <a:solidFill>
                            <a:schemeClr val="tx1"/>
                          </a:solidFill>
                          <a:latin typeface="Arial Narrow" panose="020B0606020202030204" pitchFamily="34" charset="0"/>
                        </a:rPr>
                        <a:t>No relation: gender, education, socio-economic </a:t>
                      </a:r>
                      <a:r>
                        <a:rPr lang="en-US" sz="1000" b="0" baseline="0" dirty="0" smtClean="0">
                          <a:solidFill>
                            <a:schemeClr val="tx1"/>
                          </a:solidFill>
                          <a:latin typeface="Arial Narrow" panose="020B0606020202030204" pitchFamily="34" charset="0"/>
                        </a:rPr>
                        <a:t>or </a:t>
                      </a:r>
                      <a:r>
                        <a:rPr lang="en-US" sz="1000" b="0" dirty="0" smtClean="0">
                          <a:solidFill>
                            <a:schemeClr val="tx1"/>
                          </a:solidFill>
                          <a:latin typeface="Arial Narrow" panose="020B0606020202030204" pitchFamily="34" charset="0"/>
                        </a:rPr>
                        <a:t>conjugal status, AIDS-DC, Karnofsky &amp; initial</a:t>
                      </a:r>
                      <a:r>
                        <a:rPr lang="en-US" sz="1000" b="0" baseline="0" dirty="0" smtClean="0">
                          <a:solidFill>
                            <a:schemeClr val="tx1"/>
                          </a:solidFill>
                          <a:latin typeface="Arial Narrow" panose="020B0606020202030204" pitchFamily="34" charset="0"/>
                        </a:rPr>
                        <a:t> </a:t>
                      </a:r>
                      <a:r>
                        <a:rPr lang="en-US" sz="1000" b="0" dirty="0" smtClean="0">
                          <a:solidFill>
                            <a:schemeClr val="tx1"/>
                          </a:solidFill>
                          <a:latin typeface="Arial Narrow" panose="020B0606020202030204" pitchFamily="34" charset="0"/>
                        </a:rPr>
                        <a:t>ART</a:t>
                      </a:r>
                      <a:endParaRPr lang="en-US" sz="800" b="0" dirty="0">
                        <a:solidFill>
                          <a:schemeClr val="tx1"/>
                        </a:solidFill>
                        <a:latin typeface="Arial Narrow" panose="020B0606020202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pPr algn="ctr">
                        <a:lnSpc>
                          <a:spcPct val="130000"/>
                        </a:lnSpc>
                        <a:spcAft>
                          <a:spcPts val="0"/>
                        </a:spcAft>
                        <a:tabLst>
                          <a:tab pos="616585" algn="l"/>
                        </a:tabLst>
                      </a:pP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hMerge="1">
                  <a:txBody>
                    <a:bodyPr/>
                    <a:lstStyle/>
                    <a:p>
                      <a:pPr algn="ctr">
                        <a:lnSpc>
                          <a:spcPct val="130000"/>
                        </a:lnSpc>
                        <a:spcAft>
                          <a:spcPts val="0"/>
                        </a:spcAft>
                        <a:tabLst>
                          <a:tab pos="616585" algn="l"/>
                        </a:tabLst>
                      </a:pPr>
                      <a:endPar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hMerge="1">
                  <a:txBody>
                    <a:bodyPr/>
                    <a:lstStyle/>
                    <a:p>
                      <a:pPr algn="ctr">
                        <a:lnSpc>
                          <a:spcPct val="130000"/>
                        </a:lnSpc>
                        <a:spcAft>
                          <a:spcPts val="0"/>
                        </a:spcAft>
                        <a:tabLst>
                          <a:tab pos="616585" algn="l"/>
                        </a:tabLst>
                      </a:pPr>
                      <a:endParaRPr lang="en-US" sz="1200"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hMerge="1">
                  <a:txBody>
                    <a:bodyPr/>
                    <a:lstStyle/>
                    <a:p>
                      <a:pPr algn="ctr">
                        <a:lnSpc>
                          <a:spcPct val="130000"/>
                        </a:lnSpc>
                        <a:spcAft>
                          <a:spcPts val="0"/>
                        </a:spcAft>
                        <a:tabLst>
                          <a:tab pos="616585" algn="l"/>
                        </a:tabLst>
                      </a:pPr>
                      <a:endParaRPr lang="en-US" sz="1200" b="1" i="1" noProof="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80901637"/>
                  </a:ext>
                </a:extLst>
              </a:tr>
            </a:tbl>
          </a:graphicData>
        </a:graphic>
      </p:graphicFrame>
    </p:spTree>
    <p:extLst>
      <p:ext uri="{BB962C8B-B14F-4D97-AF65-F5344CB8AC3E}">
        <p14:creationId xmlns:p14="http://schemas.microsoft.com/office/powerpoint/2010/main" val="18627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ppt_x"/>
                                          </p:val>
                                        </p:tav>
                                        <p:tav tm="100000">
                                          <p:val>
                                            <p:strVal val="#ppt_x"/>
                                          </p:val>
                                        </p:tav>
                                      </p:tavLst>
                                    </p:anim>
                                    <p:anim calcmode="lin" valueType="num">
                                      <p:cBhvr additive="base">
                                        <p:cTn id="64" dur="500" fill="hold"/>
                                        <p:tgtEl>
                                          <p:spTgt spid="7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0" grpId="0" animBg="1"/>
      <p:bldP spid="82" grpId="0" animBg="1"/>
      <p:bldP spid="32" grpId="0" animBg="1"/>
      <p:bldP spid="37" grpId="0"/>
      <p:bldP spid="42" grpId="0"/>
      <p:bldP spid="43" grpId="0" animBg="1"/>
      <p:bldP spid="44" grpId="0"/>
      <p:bldP spid="29" grpId="0" animBg="1"/>
      <p:bldP spid="30" grpId="0" animBg="1"/>
      <p:bldP spid="31" grpId="0" animBg="1"/>
      <p:bldP spid="70" grpId="0" animBg="1"/>
      <p:bldP spid="71" grpId="0"/>
      <p:bldP spid="38" grpId="0"/>
      <p:bldP spid="39" grpId="0" animBg="1"/>
      <p:bldP spid="2"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726"/>
            <a:ext cx="10972800" cy="1143000"/>
          </a:xfrm>
        </p:spPr>
        <p:txBody>
          <a:bodyPr/>
          <a:lstStyle/>
          <a:p>
            <a:r>
              <a:rPr lang="en-US" dirty="0"/>
              <a:t>Take home messages</a:t>
            </a:r>
          </a:p>
        </p:txBody>
      </p:sp>
      <p:sp>
        <p:nvSpPr>
          <p:cNvPr id="3" name="Content Placeholder 2"/>
          <p:cNvSpPr>
            <a:spLocks noGrp="1"/>
          </p:cNvSpPr>
          <p:nvPr>
            <p:ph idx="1"/>
          </p:nvPr>
        </p:nvSpPr>
        <p:spPr>
          <a:xfrm>
            <a:off x="609600" y="1118111"/>
            <a:ext cx="10972800" cy="5190456"/>
          </a:xfrm>
        </p:spPr>
        <p:txBody>
          <a:bodyPr>
            <a:noAutofit/>
          </a:bodyPr>
          <a:lstStyle/>
          <a:p>
            <a:pPr algn="just"/>
            <a:r>
              <a:rPr lang="en-GB" sz="2100" b="1" dirty="0"/>
              <a:t>The </a:t>
            </a:r>
            <a:r>
              <a:rPr lang="en-GB" sz="2100" b="1" dirty="0">
                <a:solidFill>
                  <a:srgbClr val="00B050"/>
                </a:solidFill>
              </a:rPr>
              <a:t>CRIC</a:t>
            </a:r>
            <a:r>
              <a:rPr lang="en-GB" sz="2100" b="1" dirty="0"/>
              <a:t>, </a:t>
            </a:r>
            <a:r>
              <a:rPr lang="en-GB" sz="2100" b="1" dirty="0">
                <a:solidFill>
                  <a:srgbClr val="FF0000"/>
                </a:solidFill>
              </a:rPr>
              <a:t>dLTFU</a:t>
            </a:r>
            <a:r>
              <a:rPr lang="en-GB" sz="2100" b="1" dirty="0"/>
              <a:t> and </a:t>
            </a:r>
            <a:r>
              <a:rPr lang="en-GB" sz="2100" b="1" dirty="0">
                <a:solidFill>
                  <a:schemeClr val="accent1"/>
                </a:solidFill>
              </a:rPr>
              <a:t>RTC</a:t>
            </a:r>
            <a:r>
              <a:rPr lang="en-GB" sz="2100" b="1" dirty="0"/>
              <a:t> groups are different</a:t>
            </a:r>
          </a:p>
          <a:p>
            <a:pPr algn="just"/>
            <a:endParaRPr lang="en-GB" sz="2100" b="1" dirty="0"/>
          </a:p>
          <a:p>
            <a:pPr algn="just"/>
            <a:r>
              <a:rPr lang="en-GB" sz="2100" b="1" dirty="0"/>
              <a:t>The </a:t>
            </a:r>
            <a:r>
              <a:rPr lang="en-GB" sz="2100" b="1" dirty="0">
                <a:solidFill>
                  <a:schemeClr val="accent1"/>
                </a:solidFill>
              </a:rPr>
              <a:t>RTC</a:t>
            </a:r>
            <a:r>
              <a:rPr lang="en-GB" sz="2100" b="1" dirty="0"/>
              <a:t> group participants were likely to present subsequent loss to follow-up episodes (34% of them were eventually definitely lost to follow-up!)</a:t>
            </a:r>
          </a:p>
          <a:p>
            <a:pPr marL="0" indent="0" algn="just">
              <a:buNone/>
            </a:pPr>
            <a:r>
              <a:rPr lang="en-GB" sz="2100" b="1" dirty="0">
                <a:sym typeface="Wingdings" panose="05000000000000000000" pitchFamily="2" charset="2"/>
              </a:rPr>
              <a:t>           </a:t>
            </a:r>
            <a:r>
              <a:rPr lang="en-GB" sz="2100" i="1" dirty="0">
                <a:sym typeface="Wingdings" panose="05000000000000000000" pitchFamily="2" charset="2"/>
              </a:rPr>
              <a:t>Special retention strategies should be implemented</a:t>
            </a:r>
            <a:endParaRPr lang="en-GB" sz="2100" dirty="0"/>
          </a:p>
          <a:p>
            <a:pPr algn="just"/>
            <a:endParaRPr lang="en-GB" sz="2100" b="1" dirty="0"/>
          </a:p>
          <a:p>
            <a:pPr algn="just"/>
            <a:r>
              <a:rPr lang="it-IT" sz="2100" b="1" dirty="0"/>
              <a:t>Time to treatment initiation was longer in the loss to follow-up groups</a:t>
            </a:r>
            <a:endParaRPr lang="it-IT" sz="2100" b="1" dirty="0">
              <a:sym typeface="Wingdings" panose="05000000000000000000" pitchFamily="2" charset="2"/>
            </a:endParaRPr>
          </a:p>
          <a:p>
            <a:pPr marL="0" indent="0" algn="just">
              <a:buNone/>
            </a:pPr>
            <a:r>
              <a:rPr lang="it-IT" sz="2100" b="1" dirty="0">
                <a:sym typeface="Wingdings" panose="05000000000000000000" pitchFamily="2" charset="2"/>
              </a:rPr>
              <a:t>           </a:t>
            </a:r>
            <a:r>
              <a:rPr lang="it-IT" sz="2100" i="1" dirty="0">
                <a:sym typeface="Wingdings" panose="05000000000000000000" pitchFamily="2" charset="2"/>
              </a:rPr>
              <a:t>Reinforce early treatment</a:t>
            </a:r>
          </a:p>
          <a:p>
            <a:pPr algn="just"/>
            <a:endParaRPr lang="it-IT" sz="2100" b="1" dirty="0">
              <a:sym typeface="Wingdings" panose="05000000000000000000" pitchFamily="2" charset="2"/>
            </a:endParaRPr>
          </a:p>
          <a:p>
            <a:pPr algn="just"/>
            <a:r>
              <a:rPr lang="it-IT" sz="2100" b="1" dirty="0">
                <a:sym typeface="Wingdings" panose="05000000000000000000" pitchFamily="2" charset="2"/>
              </a:rPr>
              <a:t>A higher CD4+ cell count was associated with </a:t>
            </a:r>
            <a:r>
              <a:rPr lang="it-IT" sz="2100" b="1" dirty="0">
                <a:solidFill>
                  <a:schemeClr val="accent1"/>
                </a:solidFill>
                <a:sym typeface="Wingdings" panose="05000000000000000000" pitchFamily="2" charset="2"/>
              </a:rPr>
              <a:t>RTC</a:t>
            </a:r>
          </a:p>
          <a:p>
            <a:pPr marL="0" indent="0" algn="just">
              <a:buNone/>
            </a:pPr>
            <a:r>
              <a:rPr lang="it-IT" sz="2100" b="1" dirty="0">
                <a:sym typeface="Wingdings" panose="05000000000000000000" pitchFamily="2" charset="2"/>
              </a:rPr>
              <a:t>            </a:t>
            </a:r>
            <a:r>
              <a:rPr lang="it-IT" sz="2100" i="1" dirty="0">
                <a:sym typeface="Wingdings" panose="05000000000000000000" pitchFamily="2" charset="2"/>
              </a:rPr>
              <a:t>Are they feeling better and abandon care because of it? </a:t>
            </a:r>
          </a:p>
          <a:p>
            <a:pPr marL="0" indent="0" algn="just">
              <a:buNone/>
            </a:pPr>
            <a:endParaRPr lang="it-IT" sz="2100" i="1" dirty="0">
              <a:sym typeface="Wingdings" panose="05000000000000000000" pitchFamily="2" charset="2"/>
            </a:endParaRPr>
          </a:p>
          <a:p>
            <a:pPr marL="0" indent="0" algn="ctr">
              <a:buNone/>
            </a:pPr>
            <a:r>
              <a:rPr lang="it-IT" sz="2100" b="1" dirty="0">
                <a:sym typeface="Wingdings" panose="05000000000000000000" pitchFamily="2" charset="2"/>
              </a:rPr>
              <a:t>More research is </a:t>
            </a:r>
            <a:r>
              <a:rPr lang="it-IT" sz="2100" b="1" dirty="0" smtClean="0">
                <a:sym typeface="Wingdings" panose="05000000000000000000" pitchFamily="2" charset="2"/>
              </a:rPr>
              <a:t>needed</a:t>
            </a:r>
            <a:endParaRPr lang="it-IT" sz="2100" b="1" dirty="0">
              <a:sym typeface="Wingdings" panose="05000000000000000000" pitchFamily="2" charset="2"/>
            </a:endParaRPr>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Acknowledgments </a:t>
            </a:r>
            <a:endParaRPr lang="en-US" dirty="0"/>
          </a:p>
        </p:txBody>
      </p:sp>
      <p:sp>
        <p:nvSpPr>
          <p:cNvPr id="3" name="Content Placeholder 2"/>
          <p:cNvSpPr>
            <a:spLocks noGrp="1"/>
          </p:cNvSpPr>
          <p:nvPr>
            <p:ph idx="1"/>
          </p:nvPr>
        </p:nvSpPr>
        <p:spPr/>
        <p:txBody>
          <a:bodyPr/>
          <a:lstStyle/>
          <a:p>
            <a:pPr marL="0" indent="0">
              <a:buNone/>
            </a:pPr>
            <a:r>
              <a:rPr lang="en-US" dirty="0" smtClean="0"/>
              <a:t>HIV clinic personnel</a:t>
            </a:r>
          </a:p>
          <a:p>
            <a:pPr marL="0" indent="0">
              <a:buNone/>
            </a:pPr>
            <a:endParaRPr lang="en-US" dirty="0" smtClean="0"/>
          </a:p>
          <a:p>
            <a:pPr marL="0" indent="0">
              <a:buNone/>
            </a:pPr>
            <a:r>
              <a:rPr lang="en-US" dirty="0" smtClean="0"/>
              <a:t>ID residents team</a:t>
            </a:r>
          </a:p>
          <a:p>
            <a:pPr marL="0" indent="0">
              <a:buNone/>
            </a:pPr>
            <a:endParaRPr lang="en-US" dirty="0" smtClean="0"/>
          </a:p>
          <a:p>
            <a:pPr marL="0" indent="0">
              <a:buNone/>
            </a:pPr>
            <a:r>
              <a:rPr lang="en-US" dirty="0" smtClean="0"/>
              <a:t>Patients and their families</a:t>
            </a:r>
          </a:p>
        </p:txBody>
      </p:sp>
      <p:pic>
        <p:nvPicPr>
          <p:cNvPr id="4" name="Imagen 6">
            <a:extLst>
              <a:ext uri="{FF2B5EF4-FFF2-40B4-BE49-F238E27FC236}">
                <a16:creationId xmlns:a16="http://schemas.microsoft.com/office/drawing/2014/main" id="{8017A02F-BD12-48AA-9079-49A8BAFFDB6B}"/>
              </a:ext>
            </a:extLst>
          </p:cNvPr>
          <p:cNvPicPr>
            <a:picLocks noChangeAspect="1"/>
          </p:cNvPicPr>
          <p:nvPr/>
        </p:nvPicPr>
        <p:blipFill>
          <a:blip r:embed="rId2"/>
          <a:stretch>
            <a:fillRect/>
          </a:stretch>
        </p:blipFill>
        <p:spPr>
          <a:xfrm>
            <a:off x="7966364" y="1417639"/>
            <a:ext cx="2947585" cy="3084684"/>
          </a:xfrm>
          <a:prstGeom prst="rect">
            <a:avLst/>
          </a:prstGeom>
        </p:spPr>
      </p:pic>
    </p:spTree>
    <p:extLst>
      <p:ext uri="{BB962C8B-B14F-4D97-AF65-F5344CB8AC3E}">
        <p14:creationId xmlns:p14="http://schemas.microsoft.com/office/powerpoint/2010/main" val="2104473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19039</TotalTime>
  <Words>1365</Words>
  <Application>Microsoft Office PowerPoint</Application>
  <PresentationFormat>Widescreen</PresentationFormat>
  <Paragraphs>139</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Narrow</vt:lpstr>
      <vt:lpstr>Calibri</vt:lpstr>
      <vt:lpstr>Franklin Gothic Book</vt:lpstr>
      <vt:lpstr>Raleway</vt:lpstr>
      <vt:lpstr>Wingdings</vt:lpstr>
      <vt:lpstr>AIDS 2016_Template</vt:lpstr>
      <vt:lpstr>Gaps in the continuum of care. Loss to follow-up and return to care: Who is at risk?</vt:lpstr>
      <vt:lpstr>Gaps in the continuum of care. Loss to follow-up and return to care: Who is at risk?</vt:lpstr>
      <vt:lpstr>Take home messages</vt:lpstr>
      <vt:lpstr>Acknowledgments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94</cp:revision>
  <cp:lastPrinted>2017-01-16T15:31:13Z</cp:lastPrinted>
  <dcterms:created xsi:type="dcterms:W3CDTF">2017-01-13T09:09:35Z</dcterms:created>
  <dcterms:modified xsi:type="dcterms:W3CDTF">2019-07-23T14:57:55Z</dcterms:modified>
</cp:coreProperties>
</file>